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1" r:id="rId3"/>
    <p:sldMasterId id="2147483730" r:id="rId4"/>
    <p:sldMasterId id="2147483743" r:id="rId5"/>
    <p:sldMasterId id="2147483756" r:id="rId6"/>
  </p:sldMasterIdLst>
  <p:sldIdLst>
    <p:sldId id="256" r:id="rId7"/>
    <p:sldId id="257" r:id="rId8"/>
    <p:sldId id="260" r:id="rId9"/>
    <p:sldId id="262" r:id="rId10"/>
    <p:sldId id="261" r:id="rId11"/>
    <p:sldId id="258" r:id="rId12"/>
    <p:sldId id="263" r:id="rId13"/>
    <p:sldId id="25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37114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963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9996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07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417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396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73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60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4844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611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51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887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022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6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9700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05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11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62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9402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0858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0316-08C1-4A19-B6E7-D698557D2E31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2096-1BEA-46B4-8AEF-61C5F0355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89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496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3469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61" y="2238022"/>
            <a:ext cx="3925194" cy="34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404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4960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08707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0866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2247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8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621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483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956683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9268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8" y="2191989"/>
            <a:ext cx="3876847" cy="34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01106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967665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803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0658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99066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8084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08560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1050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945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218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8335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742805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26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758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8510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7596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266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185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432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6787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83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7650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592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10/2/2016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94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6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59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350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23871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06633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532479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661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4563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080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618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9589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00013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2746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049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430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518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632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9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191141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228043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791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56209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91730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751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4288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08942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0137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770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039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57164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4199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12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74822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795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4955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10/2/2016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087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1542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11180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827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002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image" Target="../media/image9.jp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15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19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23.jp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918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876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389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451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mt605114.aspx" TargetMode="External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sql-server-stretch-database/" TargetMode="External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2016: Stretch Database - 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باللغة العربية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8164697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32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Stretch Database?</a:t>
            </a:r>
          </a:p>
          <a:p>
            <a:r>
              <a:rPr lang="en-US"/>
              <a:t>Why use Stretch Database?</a:t>
            </a:r>
          </a:p>
          <a:p>
            <a:r>
              <a:rPr lang="en-US"/>
              <a:t>Under the Covers</a:t>
            </a:r>
          </a:p>
          <a:p>
            <a:r>
              <a:rPr lang="en-US"/>
              <a:t>Costs</a:t>
            </a:r>
          </a:p>
          <a:p>
            <a:r>
              <a:rPr lang="en-US"/>
              <a:t>Eligibility for “Stretching”</a:t>
            </a:r>
          </a:p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84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cost effective way to store “cold” data remotely</a:t>
            </a:r>
          </a:p>
          <a:p>
            <a:pPr lvl="1"/>
            <a:r>
              <a:rPr lang="en-US" sz="1800" dirty="0"/>
              <a:t>Best of both worlds, keep data for as long as you need and reduce cost of storage </a:t>
            </a:r>
            <a:r>
              <a:rPr lang="en-US" sz="1800" dirty="0" err="1"/>
              <a:t>on-premise</a:t>
            </a:r>
            <a:endParaRPr lang="en-US" sz="1800" dirty="0"/>
          </a:p>
          <a:p>
            <a:r>
              <a:rPr lang="en-US" sz="2800" dirty="0"/>
              <a:t>Application changes are not needed</a:t>
            </a:r>
          </a:p>
          <a:p>
            <a:pPr lvl="1"/>
            <a:r>
              <a:rPr lang="en-US" sz="1800" dirty="0"/>
              <a:t>Similarly to how Table Partitioning works, it is transparent to the application</a:t>
            </a:r>
          </a:p>
          <a:p>
            <a:pPr lvl="1"/>
            <a:r>
              <a:rPr lang="en-US" sz="1800" dirty="0"/>
              <a:t>Queries automatically stretch between </a:t>
            </a:r>
            <a:r>
              <a:rPr lang="en-US" sz="1800" dirty="0" err="1"/>
              <a:t>on-premise</a:t>
            </a:r>
            <a:r>
              <a:rPr lang="en-US" sz="1800" dirty="0"/>
              <a:t> and remote data</a:t>
            </a:r>
          </a:p>
          <a:p>
            <a:pPr lvl="1"/>
            <a:r>
              <a:rPr lang="en-US" sz="1800" dirty="0"/>
              <a:t>Security is applied locally, no need to reconfigure for data that is stored remotely</a:t>
            </a:r>
          </a:p>
          <a:p>
            <a:r>
              <a:rPr lang="en-US" sz="2800" dirty="0"/>
              <a:t>Backups will run faster and take less space</a:t>
            </a:r>
          </a:p>
          <a:p>
            <a:pPr lvl="1"/>
            <a:r>
              <a:rPr lang="en-US" sz="1800" dirty="0"/>
              <a:t>On-premise data is backed up locally</a:t>
            </a:r>
          </a:p>
          <a:p>
            <a:pPr lvl="1"/>
            <a:r>
              <a:rPr lang="en-US" sz="1800" dirty="0"/>
              <a:t>“Cold” data that is stretched to Azure is automatically backed up in the Cloud</a:t>
            </a:r>
          </a:p>
          <a:p>
            <a:r>
              <a:rPr lang="en-US" sz="2800" dirty="0"/>
              <a:t>Compatible with Row-Level Security, Always Encrypted, and TDE</a:t>
            </a:r>
          </a:p>
          <a:p>
            <a:r>
              <a:rPr lang="en-US" sz="2800" dirty="0"/>
              <a:t>Available in all SQL Server 2016 Editions</a:t>
            </a:r>
          </a:p>
          <a:p>
            <a:r>
              <a:rPr lang="en-US" sz="2800" dirty="0"/>
              <a:t>Compatible with Availability Groups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Stretch Database?</a:t>
            </a:r>
          </a:p>
        </p:txBody>
      </p:sp>
    </p:spTree>
    <p:extLst>
      <p:ext uri="{BB962C8B-B14F-4D97-AF65-F5344CB8AC3E}">
        <p14:creationId xmlns:p14="http://schemas.microsoft.com/office/powerpoint/2010/main" val="3758384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Stretch Database?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7238349"/>
              </p:ext>
            </p:extLst>
          </p:nvPr>
        </p:nvGraphicFramePr>
        <p:xfrm>
          <a:off x="306572" y="1458913"/>
          <a:ext cx="11604978" cy="2598420"/>
        </p:xfrm>
        <a:graphic>
          <a:graphicData uri="http://schemas.openxmlformats.org/drawingml/2006/table">
            <a:tbl>
              <a:tblPr/>
              <a:tblGrid>
                <a:gridCol w="5960533">
                  <a:extLst>
                    <a:ext uri="{9D8B030D-6E8A-4147-A177-3AD203B41FA5}">
                      <a16:colId xmlns:a16="http://schemas.microsoft.com/office/drawing/2014/main" val="2674066732"/>
                    </a:ext>
                  </a:extLst>
                </a:gridCol>
                <a:gridCol w="5644445">
                  <a:extLst>
                    <a:ext uri="{9D8B030D-6E8A-4147-A177-3AD203B41FA5}">
                      <a16:colId xmlns:a16="http://schemas.microsoft.com/office/drawing/2014/main" val="36577078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If you're a decision maker</a:t>
                      </a:r>
                    </a:p>
                  </a:txBody>
                  <a:tcPr marL="76200" marR="76200" marT="95250" marB="9525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If you're a DBA</a:t>
                      </a:r>
                    </a:p>
                  </a:txBody>
                  <a:tcPr marL="76200" marR="76200" marT="95250" marB="9525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27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I have to keep transactional data for a long time.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The size of my tables is getting out of control.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Sometimes I have to query the historical data.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My users say that they want access to historical data, but they only rarely use it.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666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I have apps, including older apps, that I don’t want to update.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A2A2A"/>
                          </a:solidFill>
                          <a:effectLst/>
                        </a:rPr>
                        <a:t>I have to keep buying and adding more storage.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038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I want to find a way to save money on storage.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2A2A2A"/>
                          </a:solidFill>
                          <a:effectLst/>
                        </a:rPr>
                        <a:t>I can’t backup or restore such large tables within the SLA.</a:t>
                      </a:r>
                    </a:p>
                  </a:txBody>
                  <a:tcPr marL="76200" marR="76200" marT="95250" marB="95250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52246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3511" y="4833526"/>
            <a:ext cx="563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https://msdn.microsoft.com/en-us/library/dn935011.aspx</a:t>
            </a:r>
          </a:p>
        </p:txBody>
      </p:sp>
    </p:spTree>
    <p:extLst>
      <p:ext uri="{BB962C8B-B14F-4D97-AF65-F5344CB8AC3E}">
        <p14:creationId xmlns:p14="http://schemas.microsoft.com/office/powerpoint/2010/main" val="32388801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Stretch Database needs to be enabled at the Instance-Level, Database-Level and then on a specific Table</a:t>
            </a:r>
          </a:p>
          <a:p>
            <a:r>
              <a:rPr lang="en-US" dirty="0"/>
              <a:t>All or Something Rule</a:t>
            </a:r>
          </a:p>
          <a:p>
            <a:pPr lvl="1"/>
            <a:r>
              <a:rPr lang="en-US" dirty="0"/>
              <a:t>All of your data for a specific table can be migrated to the Cloud</a:t>
            </a:r>
          </a:p>
          <a:p>
            <a:pPr lvl="1"/>
            <a:r>
              <a:rPr lang="en-US" dirty="0"/>
              <a:t>Some of your data can be migrated to the Cloud based on a filter predicate</a:t>
            </a:r>
          </a:p>
          <a:p>
            <a:pPr lvl="1"/>
            <a:r>
              <a:rPr lang="en-US" dirty="0"/>
              <a:t>Filter predicate is created using a simple table valued function</a:t>
            </a:r>
          </a:p>
          <a:p>
            <a:r>
              <a:rPr lang="en-US" dirty="0"/>
              <a:t>Data Migration can be paused to reduce load on hardware resources and network bandwidth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Covers</a:t>
            </a:r>
          </a:p>
        </p:txBody>
      </p:sp>
    </p:spTree>
    <p:extLst>
      <p:ext uri="{BB962C8B-B14F-4D97-AF65-F5344CB8AC3E}">
        <p14:creationId xmlns:p14="http://schemas.microsoft.com/office/powerpoint/2010/main" val="3008783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etch database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82" y="0"/>
            <a:ext cx="8105462" cy="69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2993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Cannot do updates or deletes on the rows that have been migrated</a:t>
            </a:r>
          </a:p>
          <a:p>
            <a:r>
              <a:rPr lang="en-US" sz="2800" dirty="0"/>
              <a:t>Memory-optimized tables not eligible</a:t>
            </a:r>
          </a:p>
          <a:p>
            <a:r>
              <a:rPr lang="en-US" sz="2800" dirty="0"/>
              <a:t>Tables that are replicated are not eligible</a:t>
            </a:r>
          </a:p>
          <a:p>
            <a:r>
              <a:rPr lang="en-US" sz="2800" dirty="0"/>
              <a:t>Tables that are using Change Data Capture are not eligible</a:t>
            </a:r>
          </a:p>
          <a:p>
            <a:r>
              <a:rPr lang="en-US" sz="2800" dirty="0"/>
              <a:t>Tables with check, default, and foreign key (parent table) constraints are not eligible</a:t>
            </a:r>
          </a:p>
          <a:p>
            <a:r>
              <a:rPr lang="en-US" sz="2800" dirty="0"/>
              <a:t>Full list of limitations: </a:t>
            </a:r>
            <a:r>
              <a:rPr lang="en-US" sz="2800" dirty="0">
                <a:hlinkClick r:id="rId2"/>
              </a:rPr>
              <a:t>https://msdn.microsoft.com/en-us/library/mt605114.aspx</a:t>
            </a:r>
            <a:r>
              <a:rPr lang="en-US" sz="2800" dirty="0"/>
              <a:t> </a:t>
            </a:r>
          </a:p>
          <a:p>
            <a:r>
              <a:rPr lang="en-US" sz="2800" dirty="0"/>
              <a:t>Can run the SQL Server Upgrade Advisor &gt; Stretch Advisor to help determine tables that are eligible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Eligibility for “Stretching”</a:t>
            </a:r>
          </a:p>
        </p:txBody>
      </p:sp>
    </p:spTree>
    <p:extLst>
      <p:ext uri="{BB962C8B-B14F-4D97-AF65-F5344CB8AC3E}">
        <p14:creationId xmlns:p14="http://schemas.microsoft.com/office/powerpoint/2010/main" val="3434338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You are billed for each hour the Stretch database exists</a:t>
            </a:r>
            <a:r>
              <a:rPr lang="en-US" sz="2400" dirty="0"/>
              <a:t>, regardless of activity or if the database exists for less than an hour, using the highest rate that applied during the hour. For example, if you create a Stretch Database and delete it 5 minutes later your bill will reflect a charge for 1 database hour. If you create a Stretch Database with 100 DSU and then immediately scale it up to 400 DSU, you will be charged at the 400 DSU rate for the first hour. If you delete a database and then create another with the same name, your bill will reflect a charge for two separate databases within that hour.*</a:t>
            </a:r>
          </a:p>
          <a:p>
            <a:r>
              <a:rPr lang="en-US" sz="2400" dirty="0"/>
              <a:t>Ranging from $1.25/</a:t>
            </a:r>
            <a:r>
              <a:rPr lang="en-US" sz="2400" dirty="0" err="1"/>
              <a:t>hr</a:t>
            </a:r>
            <a:r>
              <a:rPr lang="en-US" sz="2400" dirty="0"/>
              <a:t> - $25/</a:t>
            </a:r>
            <a:r>
              <a:rPr lang="en-US" sz="2400" dirty="0" err="1"/>
              <a:t>hr</a:t>
            </a:r>
            <a:r>
              <a:rPr lang="en-US" sz="2400" dirty="0"/>
              <a:t> and storage costs are computed separately*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https://azure.microsoft.com/en-us/pricing/details/sql-server-stretch-database/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*Potential to change in the future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7487993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672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Teal on white">
      <a:dk1>
        <a:srgbClr val="505050"/>
      </a:dk1>
      <a:lt1>
        <a:srgbClr val="FFFFFF"/>
      </a:lt1>
      <a:dk2>
        <a:srgbClr val="008272"/>
      </a:dk2>
      <a:lt2>
        <a:srgbClr val="CDF4FF"/>
      </a:lt2>
      <a:accent1>
        <a:srgbClr val="008272"/>
      </a:accent1>
      <a:accent2>
        <a:srgbClr val="004B50"/>
      </a:accent2>
      <a:accent3>
        <a:srgbClr val="0078D7"/>
      </a:accent3>
      <a:accent4>
        <a:srgbClr val="D83B01"/>
      </a:accent4>
      <a:accent5>
        <a:srgbClr val="B4009E"/>
      </a:accent5>
      <a:accent6>
        <a:srgbClr val="32145A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TEAL_2016_4.potx" id="{59FB8B93-0502-4784-9DAC-C7120A966A3D}" vid="{CC706FDB-0B8D-4810-A10C-31DD799878F2}"/>
    </a:ext>
  </a:extLst>
</a:theme>
</file>

<file path=ppt/theme/theme2.xml><?xml version="1.0" encoding="utf-8"?>
<a:theme xmlns:a="http://schemas.openxmlformats.org/drawingml/2006/main" name="COLOR TEMPLATE">
  <a:themeElements>
    <a:clrScheme name="BT - Teal">
      <a:dk1>
        <a:srgbClr val="505050"/>
      </a:dk1>
      <a:lt1>
        <a:srgbClr val="FFFFFF"/>
      </a:lt1>
      <a:dk2>
        <a:srgbClr val="008272"/>
      </a:dk2>
      <a:lt2>
        <a:srgbClr val="CDF4FF"/>
      </a:lt2>
      <a:accent1>
        <a:srgbClr val="004B50"/>
      </a:accent1>
      <a:accent2>
        <a:srgbClr val="B4009E"/>
      </a:accent2>
      <a:accent3>
        <a:srgbClr val="32145A"/>
      </a:accent3>
      <a:accent4>
        <a:srgbClr val="0078D7"/>
      </a:accent4>
      <a:accent5>
        <a:srgbClr val="002050"/>
      </a:accent5>
      <a:accent6>
        <a:srgbClr val="5C2D9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TEAL_2016_4.potx" id="{59FB8B93-0502-4784-9DAC-C7120A966A3D}" vid="{0FFB4429-CA03-4945-BC7C-DE58AD47EF70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Brand_template_16-9_Business_TEAL_2016_4</Template>
  <TotalTime>934</TotalTime>
  <Words>577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SQL 2016: Stretch Database -   باللغة العربية </vt:lpstr>
      <vt:lpstr>Agenda</vt:lpstr>
      <vt:lpstr>What is Stretch Database?</vt:lpstr>
      <vt:lpstr>Why use Stretch Database?</vt:lpstr>
      <vt:lpstr>Under the Covers</vt:lpstr>
      <vt:lpstr>PowerPoint Presentation</vt:lpstr>
      <vt:lpstr>Eligibility for “Stretching”</vt:lpstr>
      <vt:lpstr>Costs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2016: Stretch Database</dc:title>
  <dc:creator>Ayman El-Ghazali</dc:creator>
  <cp:lastModifiedBy>Ayman El-Ghazali</cp:lastModifiedBy>
  <cp:revision>28</cp:revision>
  <dcterms:created xsi:type="dcterms:W3CDTF">2016-05-04T12:27:25Z</dcterms:created>
  <dcterms:modified xsi:type="dcterms:W3CDTF">2016-10-02T22:45:53Z</dcterms:modified>
</cp:coreProperties>
</file>